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2778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5941B-5B43-4227-BC10-268C6B2A641A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A9C47-0789-4AB4-8ED2-7B7469A71A3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6152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A11DF-1BE0-4B40-878F-9DD4D9B19574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3002C-F402-4456-962F-ACDD87B41EA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2487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154F4-C86C-467E-8C45-ABC8F642FE6E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11028-E4C2-498F-9ED3-466CE813363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421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89FB1-21B6-41F1-B2C6-60EFB7A0EF94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B60E3-51F9-4C79-8F6C-2B69F65F396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5910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09169-D2E7-4E01-99D7-3F539A1D290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F7A4A-9FAC-4E2B-9F51-E5A25307658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3361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64954-067F-4418-AFDB-A4A247377E24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D032A-61A6-4F6D-A2A9-BA702FEB9B0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1579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B2AE5-9D0B-4EC5-993E-980834B17A39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D173F-35FD-4368-BC5C-3C741BF4602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3276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803CE-0693-4696-BFBF-4BD163512D8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C8767-B077-4370-BD4D-1B04F259AD7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3009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4E0BD-704F-4150-8F79-7C64A25E393E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8909D-80B5-4119-951F-98028EE3957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6372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E0B4B-45BC-444D-AF15-491A725D347D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26C61-9D86-4F90-A2C2-B08C26BF71A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9977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3A39A-DAB1-429A-8A2D-C1E709D30149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91BC0-7D22-41E6-8E72-9DBB9FEB35A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3933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626C636-5745-49BB-A9B9-49D75C60A23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E293CDB-8201-44E2-B07D-FD5DE1E459E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Gruppieren 6"/>
          <p:cNvGrpSpPr>
            <a:grpSpLocks/>
          </p:cNvGrpSpPr>
          <p:nvPr/>
        </p:nvGrpSpPr>
        <p:grpSpPr bwMode="auto">
          <a:xfrm>
            <a:off x="533400" y="2018537"/>
            <a:ext cx="8072438" cy="3865209"/>
            <a:chOff x="714348" y="1122766"/>
            <a:chExt cx="8072494" cy="3865772"/>
          </a:xfrm>
        </p:grpSpPr>
        <p:pic>
          <p:nvPicPr>
            <p:cNvPr id="2053" name="Grafik 4" descr="anti-sFlt-1 für web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449" y="1122766"/>
              <a:ext cx="7856147" cy="2645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4" name="Textfeld 5"/>
            <p:cNvSpPr txBox="1">
              <a:spLocks noChangeArrowheads="1"/>
            </p:cNvSpPr>
            <p:nvPr/>
          </p:nvSpPr>
          <p:spPr bwMode="auto">
            <a:xfrm>
              <a:off x="714348" y="3880542"/>
              <a:ext cx="8072494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/>
              <a:r>
                <a:rPr lang="en-US" sz="1000" b="1" dirty="0">
                  <a:latin typeface="Calibri" pitchFamily="34" charset="0"/>
                </a:rPr>
                <a:t>Immunofluorescence staining </a:t>
              </a:r>
              <a:r>
                <a:rPr lang="en-US" sz="1000" dirty="0">
                  <a:latin typeface="Calibri" pitchFamily="34" charset="0"/>
                </a:rPr>
                <a:t>(green) using our polyclonal antibody directed against the C-terminal end of native soluble VEGFR-1/Flt-1 (</a:t>
              </a:r>
              <a:r>
                <a:rPr lang="en-US" sz="1000" b="1" dirty="0">
                  <a:latin typeface="Calibri" pitchFamily="34" charset="0"/>
                </a:rPr>
                <a:t>Cat# 102-PA21</a:t>
              </a:r>
              <a:r>
                <a:rPr lang="en-US" sz="1000" dirty="0">
                  <a:latin typeface="Calibri" pitchFamily="34" charset="0"/>
                </a:rPr>
                <a:t>) (left panel) and our monoclonal antibody directed against the extracellular domain of the membrane-bound VEGFR-1/Flt-1  (</a:t>
              </a:r>
              <a:r>
                <a:rPr lang="en-US" sz="1000" b="1" dirty="0">
                  <a:latin typeface="Calibri" pitchFamily="34" charset="0"/>
                </a:rPr>
                <a:t>Cat# 101-M30</a:t>
              </a:r>
              <a:r>
                <a:rPr lang="en-US" sz="1000" dirty="0">
                  <a:latin typeface="Calibri" pitchFamily="34" charset="0"/>
                </a:rPr>
                <a:t>) (right panel). You see two neighboring sections of a human vein (V), located near a </a:t>
              </a:r>
              <a:r>
                <a:rPr lang="en-US" sz="1000" dirty="0" err="1">
                  <a:latin typeface="Calibri" pitchFamily="34" charset="0"/>
                </a:rPr>
                <a:t>hemangioma</a:t>
              </a:r>
              <a:r>
                <a:rPr lang="en-US" sz="1000" dirty="0">
                  <a:latin typeface="Calibri" pitchFamily="34" charset="0"/>
                </a:rPr>
                <a:t>. The antibody against the soluble VEGFR-1/Flt-1 marked single cells (arrows) within the media and adventitia of the vein. The antibody against the membrane-bound VEGFR-1/Flt-1 marked single cells (arrows) and the endothelium (arrowhead) of the vein. Cell nuclei are stained with </a:t>
              </a:r>
              <a:r>
                <a:rPr lang="en-US" sz="1000" dirty="0" err="1">
                  <a:latin typeface="Calibri" pitchFamily="34" charset="0"/>
                </a:rPr>
                <a:t>Dapi</a:t>
              </a:r>
              <a:r>
                <a:rPr lang="en-US" sz="1000" dirty="0">
                  <a:latin typeface="Calibri" pitchFamily="34" charset="0"/>
                </a:rPr>
                <a:t> (blue).</a:t>
              </a:r>
            </a:p>
            <a:p>
              <a:pPr algn="just" eaLnBrk="1" hangingPunct="1"/>
              <a:endParaRPr lang="en-US" sz="800" dirty="0">
                <a:latin typeface="Calibri" pitchFamily="34" charset="0"/>
              </a:endParaRPr>
            </a:p>
            <a:p>
              <a:pPr algn="just" eaLnBrk="1" hangingPunct="1"/>
              <a:r>
                <a:rPr lang="de-DE" sz="800" dirty="0">
                  <a:latin typeface="Calibri" pitchFamily="34" charset="0"/>
                </a:rPr>
                <a:t>The </a:t>
              </a:r>
              <a:r>
                <a:rPr lang="de-DE" sz="800" dirty="0" err="1">
                  <a:latin typeface="Calibri" pitchFamily="34" charset="0"/>
                </a:rPr>
                <a:t>experiment</a:t>
              </a:r>
              <a:r>
                <a:rPr lang="de-DE" sz="800" dirty="0">
                  <a:latin typeface="Calibri" pitchFamily="34" charset="0"/>
                </a:rPr>
                <a:t> was </a:t>
              </a:r>
              <a:r>
                <a:rPr lang="de-DE" sz="800" dirty="0" err="1">
                  <a:latin typeface="Calibri" pitchFamily="34" charset="0"/>
                </a:rPr>
                <a:t>performed</a:t>
              </a:r>
              <a:r>
                <a:rPr lang="de-DE" sz="800" dirty="0">
                  <a:latin typeface="Calibri" pitchFamily="34" charset="0"/>
                </a:rPr>
                <a:t> </a:t>
              </a:r>
              <a:r>
                <a:rPr lang="de-DE" sz="800" dirty="0" err="1">
                  <a:latin typeface="Calibri" pitchFamily="34" charset="0"/>
                </a:rPr>
                <a:t>by</a:t>
              </a:r>
              <a:r>
                <a:rPr lang="de-DE" sz="800" dirty="0">
                  <a:latin typeface="Calibri" pitchFamily="34" charset="0"/>
                </a:rPr>
                <a:t> K. Butler </a:t>
              </a:r>
              <a:r>
                <a:rPr lang="de-DE" sz="800" dirty="0" err="1">
                  <a:latin typeface="Calibri" pitchFamily="34" charset="0"/>
                </a:rPr>
                <a:t>and</a:t>
              </a:r>
              <a:r>
                <a:rPr lang="de-DE" sz="800" dirty="0">
                  <a:latin typeface="Calibri" pitchFamily="34" charset="0"/>
                </a:rPr>
                <a:t> J. </a:t>
              </a:r>
              <a:r>
                <a:rPr lang="de-DE" sz="800" dirty="0" err="1">
                  <a:latin typeface="Calibri" pitchFamily="34" charset="0"/>
                </a:rPr>
                <a:t>Wilting</a:t>
              </a:r>
              <a:r>
                <a:rPr lang="de-DE" sz="800" dirty="0">
                  <a:latin typeface="Calibri" pitchFamily="34" charset="0"/>
                </a:rPr>
                <a:t>, University  Göttingen, Germany.</a:t>
              </a:r>
              <a:endParaRPr lang="en-US" sz="800" dirty="0">
                <a:latin typeface="Calibri" pitchFamily="34" charset="0"/>
              </a:endParaRPr>
            </a:p>
          </p:txBody>
        </p:sp>
      </p:grpSp>
      <p:sp>
        <p:nvSpPr>
          <p:cNvPr id="2052" name="Textfeld 7"/>
          <p:cNvSpPr txBox="1">
            <a:spLocks noChangeArrowheads="1"/>
          </p:cNvSpPr>
          <p:nvPr/>
        </p:nvSpPr>
        <p:spPr bwMode="auto">
          <a:xfrm>
            <a:off x="629500" y="1073944"/>
            <a:ext cx="7976338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1900" b="1" u="sng" dirty="0" err="1">
                <a:latin typeface="Arial" pitchFamily="34" charset="0"/>
                <a:cs typeface="Arial" pitchFamily="34" charset="0"/>
              </a:rPr>
              <a:t>Polyclonal</a:t>
            </a:r>
            <a:r>
              <a:rPr lang="de-DE" sz="19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de-DE" sz="1900" b="1" u="sng" dirty="0" err="1">
                <a:latin typeface="Arial" pitchFamily="34" charset="0"/>
                <a:cs typeface="Arial" pitchFamily="34" charset="0"/>
              </a:rPr>
              <a:t>antibody</a:t>
            </a:r>
            <a:r>
              <a:rPr lang="de-DE" sz="19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de-DE" sz="1900" b="1" u="sng" dirty="0" err="1">
                <a:latin typeface="Arial" pitchFamily="34" charset="0"/>
                <a:cs typeface="Arial" pitchFamily="34" charset="0"/>
              </a:rPr>
              <a:t>against</a:t>
            </a:r>
            <a:r>
              <a:rPr lang="de-DE" sz="1900" b="1" u="sng" dirty="0">
                <a:latin typeface="Arial" pitchFamily="34" charset="0"/>
                <a:cs typeface="Arial" pitchFamily="34" charset="0"/>
              </a:rPr>
              <a:t> native human soluble </a:t>
            </a:r>
            <a:r>
              <a:rPr lang="de-DE" sz="1900" b="1" u="sng" dirty="0" smtClean="0">
                <a:latin typeface="Arial" pitchFamily="34" charset="0"/>
                <a:cs typeface="Arial" pitchFamily="34" charset="0"/>
              </a:rPr>
              <a:t>VEGFR-1/Flt-1</a:t>
            </a:r>
          </a:p>
          <a:p>
            <a:pPr algn="ctr" eaLnBrk="1" hangingPunct="1"/>
            <a:r>
              <a:rPr lang="de-DE" sz="16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Endogenous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 sFlt-1; </a:t>
            </a: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Cat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# 102-PA21S / -PA21)</a:t>
            </a:r>
            <a:r>
              <a:rPr lang="de-DE" sz="2000" b="1" u="sng" dirty="0" smtClean="0">
                <a:latin typeface="Arial" pitchFamily="34" charset="0"/>
                <a:cs typeface="Arial" pitchFamily="34" charset="0"/>
              </a:rPr>
              <a:t> </a:t>
            </a:r>
            <a:endParaRPr lang="de-DE" sz="2000" b="1" u="sng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419101" y="116681"/>
            <a:ext cx="8445501" cy="6596063"/>
            <a:chOff x="173" y="66"/>
            <a:chExt cx="5320" cy="4155"/>
          </a:xfrm>
        </p:grpSpPr>
        <p:grpSp>
          <p:nvGrpSpPr>
            <p:cNvPr id="8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0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en-GB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11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en-GB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GB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</Words>
  <Application>Microsoft Office PowerPoint</Application>
  <PresentationFormat>Bildschirmpräsentation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9</cp:revision>
  <dcterms:created xsi:type="dcterms:W3CDTF">2009-08-27T09:34:27Z</dcterms:created>
  <dcterms:modified xsi:type="dcterms:W3CDTF">2015-03-24T10:40:21Z</dcterms:modified>
</cp:coreProperties>
</file>